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69" r:id="rId3"/>
    <p:sldId id="271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4D"/>
    <a:srgbClr val="A128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1D525-FE33-4567-8EC0-32A80CFD6B0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2B5B1-1AEC-4F42-A973-E95313FCF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0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3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3690" y="6264911"/>
            <a:ext cx="2057400" cy="27812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264911"/>
            <a:ext cx="3086100" cy="278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2910" y="6264911"/>
            <a:ext cx="2057400" cy="278129"/>
          </a:xfrm>
        </p:spPr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6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88" y="853440"/>
            <a:ext cx="3265331" cy="12039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853440"/>
            <a:ext cx="4942919" cy="54114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89" y="2057399"/>
            <a:ext cx="3265330" cy="42075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5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635" y="894079"/>
            <a:ext cx="1971675" cy="52828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3690" y="894079"/>
            <a:ext cx="6459220" cy="528288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5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4A2B-13EA-FD40-8218-790122496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0B02-D4E0-D749-9667-0B18C5B1E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54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681894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A7EE-38E5-3C47-B962-12262FD9C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F97B-CFD5-3744-B593-881D9C3E9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52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114550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114550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114550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114550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114550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114550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227138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275354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227138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275354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7EC6-BBAB-F347-A1C8-688893C3A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5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0472-BE31-BE4D-8CB2-981FB3162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6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4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FC74-CB4D-ED4E-849A-67C8AA843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3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21E6-F6C4-B640-8105-E7DB28DD8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30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9247-F5A5-D54E-835A-4D82E8730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0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2427910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1301920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3407001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C364-BBAF-6446-90B2-40DCB939A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8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10BA-A1E4-7842-AB46-3B7B44040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4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84B1B2F9-9451-0448-A463-1305251800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90" y="1709739"/>
            <a:ext cx="851662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690" y="4589464"/>
            <a:ext cx="85166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690" y="1825625"/>
            <a:ext cx="42011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2011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0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90" y="894080"/>
            <a:ext cx="8516620" cy="10099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690" y="1899919"/>
            <a:ext cx="4184492" cy="6051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690" y="2505075"/>
            <a:ext cx="418449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99919"/>
            <a:ext cx="4201160" cy="6051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0116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7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106051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90" y="853440"/>
            <a:ext cx="32653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853440"/>
            <a:ext cx="4942919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90" y="2453640"/>
            <a:ext cx="326532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8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peaklma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690" y="924560"/>
            <a:ext cx="8516620" cy="745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690" y="1680529"/>
            <a:ext cx="8516620" cy="457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3690" y="62649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649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2910" y="62649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E263C-9D6C-41BB-94DC-8326AEA871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217138" y="6521648"/>
            <a:ext cx="1770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dirty="0" smtClean="0">
                <a:solidFill>
                  <a:srgbClr val="FFFFFF"/>
                </a:solidFill>
                <a:hlinkClick r:id="rId15"/>
              </a:rPr>
              <a:t>www.peakload.org</a:t>
            </a:r>
            <a:endParaRPr lang="en-US" sz="11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53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1283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28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283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283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283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1282700"/>
            <a:ext cx="7610475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2DAFA6-40EA-FC48-A8EE-05054A1EE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900113"/>
            <a:ext cx="7999413" cy="1825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dirty="0"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dirty="0"/>
          </a:p>
        </p:txBody>
      </p:sp>
      <p:pic>
        <p:nvPicPr>
          <p:cNvPr id="1031" name="Picture 8" descr="openADR.jpg"/>
          <p:cNvPicPr>
            <a:picLocks noChangeAspect="1"/>
          </p:cNvPicPr>
          <p:nvPr userDrawn="1"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6283325"/>
            <a:ext cx="17637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35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-112" charset="2"/>
        <a:buChar char=""/>
        <a:defRPr sz="2000" kern="1200">
          <a:solidFill>
            <a:srgbClr val="595959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-112" charset="2"/>
        <a:buChar char=""/>
        <a:defRPr kern="1200">
          <a:solidFill>
            <a:srgbClr val="595959"/>
          </a:solidFill>
          <a:latin typeface="+mn-lt"/>
          <a:ea typeface="ＭＳ Ｐゴシック" pitchFamily="-109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-112" charset="2"/>
        <a:buChar char=""/>
        <a:defRPr kern="1200">
          <a:solidFill>
            <a:srgbClr val="595959"/>
          </a:solidFill>
          <a:latin typeface="+mn-lt"/>
          <a:ea typeface="ＭＳ Ｐゴシック" pitchFamily="-109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-112" charset="2"/>
        <a:buChar char=""/>
        <a:defRPr kern="1200">
          <a:solidFill>
            <a:srgbClr val="595959"/>
          </a:solidFill>
          <a:latin typeface="+mn-lt"/>
          <a:ea typeface="ＭＳ Ｐゴシック" pitchFamily="-109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-112" charset="2"/>
        <a:buChar char=""/>
        <a:defRPr kern="1200">
          <a:solidFill>
            <a:srgbClr val="595959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groups/OpenADR-Alliance-1982879?gid=1982879&amp;mostPopular=&amp;trk=tyah&amp;trkInfo=tarId:1405620283676,tas:openadr%20alliance,idx:1-1-1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facebook.com/openadrallianc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GS03lgCsnPxWh2k2qCMpTw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2.jpeg"/><Relationship Id="rId4" Type="http://schemas.openxmlformats.org/officeDocument/2006/relationships/image" Target="../media/image15.png"/><Relationship Id="rId9" Type="http://schemas.openxmlformats.org/officeDocument/2006/relationships/hyperlink" Target="https://twitter.com/OpenADRAllian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olf@openadr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hyperlink" Target="mailto:shannon@openadr.org" TargetMode="External"/><Relationship Id="rId4" Type="http://schemas.openxmlformats.org/officeDocument/2006/relationships/hyperlink" Target="mailto:barry@openadr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6" y="1872343"/>
            <a:ext cx="7785734" cy="4247470"/>
          </a:xfrm>
        </p:spPr>
        <p:txBody>
          <a:bodyPr/>
          <a:lstStyle/>
          <a:p>
            <a:r>
              <a:rPr lang="en-US" dirty="0" smtClean="0"/>
              <a:t>Thank you for joining today’s webinar: </a:t>
            </a:r>
            <a:r>
              <a:rPr lang="en-US" b="1" dirty="0" smtClean="0"/>
              <a:t>Easing Peak Load Stress During System Upgrades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If you have a question please use the question box located on the right side of your screen.</a:t>
            </a:r>
          </a:p>
          <a:p>
            <a:r>
              <a:rPr lang="en-US" dirty="0" smtClean="0"/>
              <a:t>Questions for our speaker will be addressed at the end of the presentation.</a:t>
            </a:r>
          </a:p>
          <a:p>
            <a:r>
              <a:rPr lang="en-US" dirty="0" smtClean="0"/>
              <a:t>This webinar will be recorded for future playback.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8" descr="openAD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6283325"/>
            <a:ext cx="17637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913813" cy="914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5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  Welcome!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openadr.org/assets/architecture%20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98" y="2118803"/>
            <a:ext cx="4357559" cy="28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</a:t>
            </a:r>
            <a:r>
              <a:rPr lang="en-US" sz="2800" dirty="0" err="1" smtClean="0"/>
              <a:t>OpenADR</a:t>
            </a:r>
            <a:r>
              <a:rPr lang="en-US" sz="2800" dirty="0" smtClean="0"/>
              <a:t>?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78" y="1812472"/>
            <a:ext cx="8092440" cy="471532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/>
              <a:t>secure message exchange protocol </a:t>
            </a:r>
            <a:r>
              <a:rPr lang="en-US" sz="2000" dirty="0" smtClean="0"/>
              <a:t>between…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Virtual Top Nodes (VTN)</a:t>
            </a:r>
          </a:p>
          <a:p>
            <a:pPr lvl="1"/>
            <a:r>
              <a:rPr lang="en-US" sz="1600" dirty="0" smtClean="0"/>
              <a:t>Register, manage sets of resources</a:t>
            </a:r>
          </a:p>
          <a:p>
            <a:pPr lvl="1"/>
            <a:r>
              <a:rPr lang="en-US" sz="1600" dirty="0" smtClean="0"/>
              <a:t>Create/transmit event notices</a:t>
            </a:r>
          </a:p>
          <a:p>
            <a:pPr lvl="1"/>
            <a:r>
              <a:rPr lang="en-US" sz="1600" dirty="0" smtClean="0"/>
              <a:t>Request telemetry</a:t>
            </a:r>
          </a:p>
          <a:p>
            <a:pPr marL="0" indent="0">
              <a:buNone/>
            </a:pPr>
            <a:r>
              <a:rPr lang="en-US" sz="2000" dirty="0" smtClean="0"/>
              <a:t>     Virtual End Nodes (VEN)</a:t>
            </a:r>
          </a:p>
          <a:p>
            <a:pPr lvl="1"/>
            <a:r>
              <a:rPr lang="en-US" sz="1600" dirty="0" smtClean="0"/>
              <a:t>Authenticate with a VTN</a:t>
            </a:r>
          </a:p>
          <a:p>
            <a:pPr lvl="1"/>
            <a:r>
              <a:rPr lang="en-US" sz="1600" dirty="0" smtClean="0"/>
              <a:t>Receive events and respond to them</a:t>
            </a:r>
          </a:p>
          <a:p>
            <a:pPr lvl="1"/>
            <a:r>
              <a:rPr lang="en-US" sz="1600" dirty="0" smtClean="0"/>
              <a:t>Control demand side loads</a:t>
            </a:r>
          </a:p>
          <a:p>
            <a:pPr lvl="1"/>
            <a:r>
              <a:rPr lang="en-US" sz="1600" dirty="0" smtClean="0"/>
              <a:t>Provide telemetry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Communicates </a:t>
            </a:r>
            <a:r>
              <a:rPr lang="en-US" sz="2000" i="1" dirty="0" smtClean="0"/>
              <a:t>what </a:t>
            </a:r>
            <a:r>
              <a:rPr lang="en-US" sz="2000" dirty="0" smtClean="0"/>
              <a:t>needs to be done, but not </a:t>
            </a:r>
            <a:r>
              <a:rPr lang="en-US" sz="2000" i="1" dirty="0" smtClean="0"/>
              <a:t>how</a:t>
            </a:r>
            <a:r>
              <a:rPr lang="en-US" sz="2000" dirty="0" smtClean="0"/>
              <a:t> (which is left to the consumer to decide)</a:t>
            </a:r>
          </a:p>
          <a:p>
            <a:r>
              <a:rPr lang="en-US" sz="2000" i="1" dirty="0" smtClean="0"/>
              <a:t>“Always on”</a:t>
            </a:r>
            <a:r>
              <a:rPr lang="en-US" sz="2000" dirty="0" smtClean="0"/>
              <a:t> – VENs expected to check in every minute to verify ability  to receive event requests</a:t>
            </a:r>
            <a:endParaRPr lang="en-US" sz="2000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7269929" y="4393716"/>
            <a:ext cx="1584779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</a:t>
            </a:r>
            <a:r>
              <a:rPr lang="en-US" sz="2800" dirty="0" err="1" smtClean="0"/>
              <a:t>OpenADR</a:t>
            </a:r>
            <a:r>
              <a:rPr lang="en-US" sz="2800" dirty="0" smtClean="0"/>
              <a:t>?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21180"/>
            <a:ext cx="8092440" cy="38084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</a:t>
            </a:r>
            <a:r>
              <a:rPr lang="en-US" sz="2000" dirty="0"/>
              <a:t>O</a:t>
            </a:r>
            <a:r>
              <a:rPr lang="en-US" sz="2000" dirty="0" smtClean="0"/>
              <a:t>pen web-services specification that promotes interoperability</a:t>
            </a:r>
          </a:p>
          <a:p>
            <a:r>
              <a:rPr lang="en-US" sz="2000" dirty="0" smtClean="0"/>
              <a:t>An industry alliance backed by utilities and vendors, first used in 2003</a:t>
            </a:r>
          </a:p>
          <a:p>
            <a:r>
              <a:rPr lang="en-US" sz="2000" dirty="0" smtClean="0"/>
              <a:t>A platform used across the U.S. and internationally, designed for utility-to-consumer DR program interaction</a:t>
            </a:r>
          </a:p>
          <a:p>
            <a:r>
              <a:rPr lang="en-US" sz="2000" dirty="0" smtClean="0"/>
              <a:t>A standard that conforms to NIST Smart Grid Interoperability Framework</a:t>
            </a:r>
          </a:p>
          <a:p>
            <a:r>
              <a:rPr lang="en-US" sz="2000" dirty="0" smtClean="0"/>
              <a:t>A vibrant ecosystem of products that have successfully completed a certification program, including 50 certified VEN products alone</a:t>
            </a:r>
          </a:p>
          <a:p>
            <a:endParaRPr lang="en-US" sz="2000" dirty="0" smtClean="0"/>
          </a:p>
        </p:txBody>
      </p:sp>
      <p:pic>
        <p:nvPicPr>
          <p:cNvPr id="4098" name="Picture 2" descr="http://www.ipkeys.com/wp-content/uploads/2013/09/OpenADR-2.0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69" y="5179172"/>
            <a:ext cx="4499233" cy="9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openadr.org/assets/architecture%20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59" y="741680"/>
            <a:ext cx="4357559" cy="28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26597" y="3127829"/>
            <a:ext cx="1463040" cy="25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52426" y="1351280"/>
            <a:ext cx="1543594" cy="83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52426" y="1351280"/>
            <a:ext cx="1615984" cy="83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51805" y="2072001"/>
            <a:ext cx="1137831" cy="105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55204" y="2381614"/>
            <a:ext cx="1175657" cy="9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9656" y="2072001"/>
            <a:ext cx="666752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78005" y="957512"/>
            <a:ext cx="2447108" cy="244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90" y="1980381"/>
            <a:ext cx="8092440" cy="38084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Derive an Implementation Guide with the specifics of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the program (based on the </a:t>
            </a:r>
            <a:r>
              <a:rPr lang="en-US" sz="2000" dirty="0"/>
              <a:t>existing </a:t>
            </a:r>
            <a:r>
              <a:rPr lang="en-US" sz="2000" dirty="0" err="1"/>
              <a:t>OpenADR</a:t>
            </a:r>
            <a:r>
              <a:rPr lang="en-US" sz="2000" dirty="0"/>
              <a:t> 2.0 </a:t>
            </a:r>
            <a:r>
              <a:rPr lang="en-US" sz="2000" dirty="0" smtClean="0"/>
              <a:t>IG)</a:t>
            </a:r>
            <a:endParaRPr lang="en-US" sz="2000" dirty="0"/>
          </a:p>
          <a:p>
            <a:pPr lvl="1"/>
            <a:r>
              <a:rPr lang="en-US" sz="1600" dirty="0" smtClean="0"/>
              <a:t>Specify program naming conventions (e.g. DA, DO), </a:t>
            </a:r>
          </a:p>
          <a:p>
            <a:pPr marL="45720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even program characteristics (e.g. hours of the day)</a:t>
            </a:r>
          </a:p>
          <a:p>
            <a:pPr lvl="1"/>
            <a:r>
              <a:rPr lang="en-US" sz="1600" dirty="0" smtClean="0"/>
              <a:t>Specify event notification timelines &amp; durations</a:t>
            </a:r>
          </a:p>
          <a:p>
            <a:pPr lvl="1"/>
            <a:r>
              <a:rPr lang="en-US" sz="1600" dirty="0" smtClean="0"/>
              <a:t>Specify requested action, simplify to 1 signal type</a:t>
            </a:r>
          </a:p>
          <a:p>
            <a:pPr lvl="1"/>
            <a:r>
              <a:rPr lang="en-US" sz="1600" dirty="0" smtClean="0"/>
              <a:t>Specify telemetry to be provided, simplify to show loads under control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An IG provides vendors with a clear understanding of how </a:t>
            </a:r>
            <a:r>
              <a:rPr lang="en-US" sz="2000" dirty="0" err="1" smtClean="0"/>
              <a:t>OpenADR</a:t>
            </a:r>
            <a:r>
              <a:rPr lang="en-US" sz="2000" dirty="0" smtClean="0"/>
              <a:t> will be used, simplifies derivation of testing, expedites roll-out</a:t>
            </a:r>
          </a:p>
          <a:p>
            <a:r>
              <a:rPr lang="en-US" sz="2000" dirty="0" smtClean="0"/>
              <a:t>Vendors must commit to implementing solutions per the IG in time</a:t>
            </a:r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can an </a:t>
            </a:r>
            <a:r>
              <a:rPr lang="en-US" sz="2800" dirty="0" err="1" smtClean="0"/>
              <a:t>OpenADR</a:t>
            </a:r>
            <a:r>
              <a:rPr lang="en-US" sz="2800" dirty="0" smtClean="0"/>
              <a:t> platform be </a:t>
            </a:r>
            <a:br>
              <a:rPr lang="en-US" sz="2800" dirty="0" smtClean="0"/>
            </a:br>
            <a:r>
              <a:rPr lang="en-US" sz="2800" dirty="0" smtClean="0"/>
              <a:t>deployed in time?</a:t>
            </a:r>
            <a:endParaRPr lang="en-US" sz="2800" i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openadr.org/assets/architecture%20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59" y="741680"/>
            <a:ext cx="4357559" cy="28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26597" y="3127829"/>
            <a:ext cx="1463040" cy="25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52426" y="1351280"/>
            <a:ext cx="1543594" cy="83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52426" y="1351280"/>
            <a:ext cx="1615984" cy="83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51805" y="2072001"/>
            <a:ext cx="1137831" cy="105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55204" y="2381614"/>
            <a:ext cx="1175657" cy="9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9656" y="2072001"/>
            <a:ext cx="666752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78005" y="957512"/>
            <a:ext cx="2447108" cy="244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90" y="1980381"/>
            <a:ext cx="8092440" cy="44288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VTN: Select a certified 2.0b cloud-based service</a:t>
            </a:r>
          </a:p>
          <a:p>
            <a:r>
              <a:rPr lang="en-US" sz="2000" dirty="0"/>
              <a:t>Develop VEN </a:t>
            </a:r>
            <a:r>
              <a:rPr lang="en-US" sz="2000" dirty="0" smtClean="0"/>
              <a:t>registration &amp; </a:t>
            </a:r>
            <a:r>
              <a:rPr lang="en-US" sz="2000" dirty="0"/>
              <a:t>commissioning </a:t>
            </a:r>
            <a:r>
              <a:rPr lang="en-US" sz="2000" dirty="0" smtClean="0"/>
              <a:t>protocols</a:t>
            </a:r>
          </a:p>
          <a:p>
            <a:r>
              <a:rPr lang="en-US" sz="2000" dirty="0" smtClean="0"/>
              <a:t>Understand your </a:t>
            </a:r>
            <a:r>
              <a:rPr lang="en-US" sz="2000" dirty="0"/>
              <a:t>C&amp;I customer base:</a:t>
            </a:r>
          </a:p>
          <a:p>
            <a:pPr lvl="1"/>
            <a:r>
              <a:rPr lang="en-US" sz="1600" dirty="0"/>
              <a:t>List </a:t>
            </a:r>
            <a:r>
              <a:rPr lang="en-US" sz="1600" dirty="0" smtClean="0"/>
              <a:t>C&amp;I accounts grouped </a:t>
            </a:r>
            <a:r>
              <a:rPr lang="en-US" sz="1600" dirty="0"/>
              <a:t>by SIC </a:t>
            </a:r>
            <a:r>
              <a:rPr lang="en-US" sz="1600" dirty="0" smtClean="0"/>
              <a:t>code, </a:t>
            </a:r>
            <a:r>
              <a:rPr lang="en-US" sz="1600" dirty="0"/>
              <a:t>sorted by peak demand</a:t>
            </a:r>
          </a:p>
          <a:p>
            <a:pPr lvl="1"/>
            <a:r>
              <a:rPr lang="en-US" sz="1600" dirty="0" smtClean="0"/>
              <a:t>Prioritize any </a:t>
            </a:r>
            <a:r>
              <a:rPr lang="en-US" sz="1600" dirty="0"/>
              <a:t>that </a:t>
            </a:r>
            <a:r>
              <a:rPr lang="en-US" sz="1600" dirty="0" smtClean="0"/>
              <a:t>previously engaged </a:t>
            </a:r>
            <a:r>
              <a:rPr lang="en-US" sz="1600" dirty="0"/>
              <a:t>in EE programs</a:t>
            </a:r>
          </a:p>
          <a:p>
            <a:pPr lvl="1"/>
            <a:r>
              <a:rPr lang="en-US" sz="1600" dirty="0" smtClean="0"/>
              <a:t>Prioritize those that National </a:t>
            </a:r>
            <a:r>
              <a:rPr lang="en-US" sz="1600" dirty="0"/>
              <a:t>Account managers </a:t>
            </a:r>
            <a:r>
              <a:rPr lang="en-US" sz="1600" dirty="0" smtClean="0"/>
              <a:t>can determine have facilities in </a:t>
            </a:r>
            <a:r>
              <a:rPr lang="en-US" sz="1600" dirty="0"/>
              <a:t>the service </a:t>
            </a:r>
            <a:r>
              <a:rPr lang="en-US" sz="1600" dirty="0" smtClean="0"/>
              <a:t>territory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VENs: Select a list of certified 2.0b VEN vendors that:</a:t>
            </a:r>
          </a:p>
          <a:p>
            <a:pPr lvl="1"/>
            <a:r>
              <a:rPr lang="en-US" sz="1600" dirty="0" smtClean="0"/>
              <a:t>…each have experience with the size &amp; SIC types of C&amp;I consumers</a:t>
            </a:r>
          </a:p>
          <a:p>
            <a:pPr lvl="1"/>
            <a:r>
              <a:rPr lang="en-US" sz="1600" dirty="0" smtClean="0"/>
              <a:t>…can demonstrate the ability to commission sites in days or weeks</a:t>
            </a:r>
          </a:p>
          <a:p>
            <a:pPr lvl="1"/>
            <a:r>
              <a:rPr lang="en-US" sz="1600" dirty="0" smtClean="0"/>
              <a:t>…are willing to work with the utility to canvas </a:t>
            </a:r>
            <a:r>
              <a:rPr lang="en-US" sz="1600" dirty="0"/>
              <a:t>consumers </a:t>
            </a:r>
            <a:r>
              <a:rPr lang="en-US" sz="1600" dirty="0" smtClean="0"/>
              <a:t>in the timelines required</a:t>
            </a: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can an </a:t>
            </a:r>
            <a:r>
              <a:rPr lang="en-US" sz="2800" dirty="0" err="1" smtClean="0"/>
              <a:t>OpenADR</a:t>
            </a:r>
            <a:r>
              <a:rPr lang="en-US" sz="2800" dirty="0" smtClean="0"/>
              <a:t> platform be </a:t>
            </a:r>
            <a:br>
              <a:rPr lang="en-US" sz="2800" dirty="0" smtClean="0"/>
            </a:br>
            <a:r>
              <a:rPr lang="en-US" sz="2800" dirty="0" smtClean="0"/>
              <a:t>deployed in time?</a:t>
            </a:r>
            <a:endParaRPr lang="en-US" sz="28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78005" y="957512"/>
            <a:ext cx="2447108" cy="244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90" y="1670369"/>
            <a:ext cx="8092440" cy="44288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Assuming the DR resources feed into other programs (e.g. MISO reserve market)</a:t>
            </a:r>
          </a:p>
          <a:p>
            <a:r>
              <a:rPr lang="en-US" sz="2000" dirty="0" smtClean="0"/>
              <a:t>Migrate VTN from cloud-based to utility in-house system</a:t>
            </a:r>
          </a:p>
          <a:p>
            <a:r>
              <a:rPr lang="en-US" sz="2000" dirty="0" smtClean="0"/>
              <a:t>Target best performing C&amp;I consumers for EE program follow-up</a:t>
            </a:r>
          </a:p>
          <a:p>
            <a:r>
              <a:rPr lang="en-US" sz="2000" dirty="0" smtClean="0"/>
              <a:t>Could consider expanding:</a:t>
            </a:r>
          </a:p>
          <a:p>
            <a:r>
              <a:rPr lang="en-US" sz="2000" dirty="0" smtClean="0"/>
              <a:t>…IG to provide a wider variety of DR programs</a:t>
            </a:r>
          </a:p>
          <a:p>
            <a:r>
              <a:rPr lang="en-US" sz="2000" dirty="0" smtClean="0"/>
              <a:t>…List of VEN vendors to allow more parties to participate in the service territory</a:t>
            </a:r>
          </a:p>
          <a:p>
            <a:r>
              <a:rPr lang="en-US" sz="2000" dirty="0" smtClean="0"/>
              <a:t>…The program to include residential resources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(e.g. </a:t>
            </a:r>
            <a:r>
              <a:rPr lang="en-US" sz="2000" dirty="0" err="1" smtClean="0"/>
              <a:t>OpenADR</a:t>
            </a:r>
            <a:r>
              <a:rPr lang="en-US" sz="2000" dirty="0" smtClean="0"/>
              <a:t> certified thermostats)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happens to the </a:t>
            </a:r>
            <a:r>
              <a:rPr lang="en-US" sz="2800" dirty="0" err="1" smtClean="0"/>
              <a:t>OpenADR</a:t>
            </a:r>
            <a:r>
              <a:rPr lang="en-US" sz="2800" dirty="0" smtClean="0"/>
              <a:t> platform after 2016?</a:t>
            </a:r>
            <a:endParaRPr lang="en-US" sz="28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14</a:t>
            </a:fld>
            <a:endParaRPr lang="en-US" dirty="0"/>
          </a:p>
        </p:txBody>
      </p:sp>
      <p:pic>
        <p:nvPicPr>
          <p:cNvPr id="6146" name="Picture 2" descr="http://www.andrewmellen.com/wp-content/uploads/l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88" y="4599762"/>
            <a:ext cx="2196042" cy="18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8571" y="1602377"/>
            <a:ext cx="7315200" cy="440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witterIcon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21" b="18221"/>
          <a:stretch>
            <a:fillRect/>
          </a:stretch>
        </p:blipFill>
        <p:spPr>
          <a:xfrm>
            <a:off x="1737824" y="1881605"/>
            <a:ext cx="492212" cy="312843"/>
          </a:xfrm>
        </p:spPr>
      </p:pic>
      <p:pic>
        <p:nvPicPr>
          <p:cNvPr id="5" name="Picture 4" descr="Facebook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159" y="3212939"/>
            <a:ext cx="474877" cy="474877"/>
          </a:xfrm>
          <a:prstGeom prst="rect">
            <a:avLst/>
          </a:prstGeom>
        </p:spPr>
      </p:pic>
      <p:pic>
        <p:nvPicPr>
          <p:cNvPr id="6" name="Picture 5" descr="LinkedIn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824" y="2519792"/>
            <a:ext cx="456197" cy="459411"/>
          </a:xfrm>
          <a:prstGeom prst="rect">
            <a:avLst/>
          </a:prstGeom>
        </p:spPr>
      </p:pic>
      <p:pic>
        <p:nvPicPr>
          <p:cNvPr id="7" name="Picture 6" descr="YouTube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159" y="4082989"/>
            <a:ext cx="457542" cy="457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2380" y="4078866"/>
            <a:ext cx="552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Explore: OpenADR Alliance Channel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12236" y="3235651"/>
            <a:ext cx="39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7"/>
              </a:rPr>
              <a:t>Like: OpenADR Alliance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7545" y="2532122"/>
            <a:ext cx="587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Connect: OpenADR Alliance Open Group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2632" y="1893934"/>
            <a:ext cx="437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F</a:t>
            </a:r>
            <a:r>
              <a:rPr lang="en-US" dirty="0" smtClean="0">
                <a:solidFill>
                  <a:srgbClr val="0070C0"/>
                </a:solidFill>
                <a:hlinkClick r:id="rId9"/>
              </a:rPr>
              <a:t>ollow: @</a:t>
            </a:r>
            <a:r>
              <a:rPr lang="en-US" dirty="0" err="1" smtClean="0">
                <a:solidFill>
                  <a:srgbClr val="0070C0"/>
                </a:solidFill>
                <a:hlinkClick r:id="rId9"/>
              </a:rPr>
              <a:t>OpenADRAlliance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/>
        </p:nvSpPr>
        <p:spPr bwMode="auto">
          <a:xfrm>
            <a:off x="0" y="0"/>
            <a:ext cx="8913813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5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Follow OpenADR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8" descr="openADR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6283325"/>
            <a:ext cx="17637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2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304" y="962660"/>
            <a:ext cx="8203474" cy="505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166" y="1206500"/>
            <a:ext cx="6923313" cy="228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Rolf Bienert			Barry Haaser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Technical Director		Managing Director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hlinkClick r:id="rId3"/>
              </a:rPr>
              <a:t>rolf@openadr.org</a:t>
            </a:r>
            <a:r>
              <a:rPr lang="en-US" sz="2800" dirty="0" smtClean="0"/>
              <a:t> 		</a:t>
            </a:r>
            <a:r>
              <a:rPr lang="en-US" sz="2800" dirty="0" smtClean="0">
                <a:hlinkClick r:id="rId4"/>
              </a:rPr>
              <a:t>barry@openadr.org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/>
                </a:solidFill>
              </a:rPr>
              <a:t>+1 925 336 0239		+1 408 310 9213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6081714"/>
            <a:ext cx="4684123" cy="45842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www.openadr.org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4283" y="165100"/>
            <a:ext cx="2040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Thank You!</a:t>
            </a:r>
          </a:p>
          <a:p>
            <a:pPr algn="ctr"/>
            <a:endParaRPr lang="en-US" sz="28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09304" y="3532528"/>
            <a:ext cx="5397136" cy="2286000"/>
          </a:xfrm>
          <a:prstGeom prst="rect">
            <a:avLst/>
          </a:prstGeom>
          <a:solidFill>
            <a:srgbClr val="01534D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>
              <a:defRPr/>
            </a:pPr>
            <a:r>
              <a:rPr lang="en-US" sz="2800" dirty="0" smtClean="0"/>
              <a:t>Shannon Mayette	</a:t>
            </a:r>
            <a:br>
              <a:rPr lang="en-US" sz="2800" dirty="0" smtClean="0"/>
            </a:br>
            <a:r>
              <a:rPr lang="en-US" sz="2800" dirty="0" smtClean="0"/>
              <a:t>Marketing Director	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>
                <a:hlinkClick r:id="rId5"/>
              </a:rPr>
              <a:t>shannon@openadr.org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+1 602 882 4733</a:t>
            </a:r>
            <a:endParaRPr lang="en-US" sz="2800" dirty="0"/>
          </a:p>
        </p:txBody>
      </p:sp>
      <p:pic>
        <p:nvPicPr>
          <p:cNvPr id="7" name="Picture 8" descr="openADR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6283325"/>
            <a:ext cx="17637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15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Recording and slides from this presentation will be available at </a:t>
            </a:r>
            <a:r>
              <a:rPr lang="en-US" dirty="0" smtClean="0">
                <a:solidFill>
                  <a:srgbClr val="00B050"/>
                </a:solidFill>
              </a:rPr>
              <a:t>www.openadr.org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OpenADR Webinar Series will continue throughout 2016.  More information on future webinar topics can be found on </a:t>
            </a:r>
            <a:r>
              <a:rPr lang="en-US" dirty="0" smtClean="0">
                <a:solidFill>
                  <a:srgbClr val="00B050"/>
                </a:solidFill>
              </a:rPr>
              <a:t>www.openadr.org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 sure to visit the OpenADR Alliance along with co-exhibitors: BPL Global, </a:t>
            </a:r>
            <a:r>
              <a:rPr lang="en-US" dirty="0" err="1" smtClean="0"/>
              <a:t>GridPoint</a:t>
            </a:r>
            <a:r>
              <a:rPr lang="en-US" dirty="0" smtClean="0"/>
              <a:t>, </a:t>
            </a:r>
            <a:r>
              <a:rPr lang="en-US" dirty="0" err="1" smtClean="0"/>
              <a:t>GridWiz</a:t>
            </a:r>
            <a:r>
              <a:rPr lang="en-US" dirty="0" smtClean="0"/>
              <a:t>, </a:t>
            </a:r>
            <a:r>
              <a:rPr lang="en-US" dirty="0" smtClean="0"/>
              <a:t>Honeywell, </a:t>
            </a:r>
            <a:r>
              <a:rPr lang="en-US" dirty="0" err="1" smtClean="0"/>
              <a:t>QualityLogic</a:t>
            </a:r>
            <a:r>
              <a:rPr lang="en-US" dirty="0" smtClean="0"/>
              <a:t>, and IP Keys </a:t>
            </a:r>
            <a:r>
              <a:rPr lang="en-US" dirty="0" smtClean="0"/>
              <a:t>at DistribuTECH 2016 in Booth 413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8" descr="openAD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6283325"/>
            <a:ext cx="17637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913813" cy="914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5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 Reminders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81" y="2037806"/>
            <a:ext cx="7605580" cy="408200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Mark </a:t>
            </a:r>
            <a:r>
              <a:rPr lang="en-US" sz="2400" dirty="0" err="1" smtClean="0"/>
              <a:t>Kerbel</a:t>
            </a:r>
            <a:r>
              <a:rPr lang="en-US" sz="2400" dirty="0" smtClean="0"/>
              <a:t>, CTO and co-founder of </a:t>
            </a:r>
            <a:r>
              <a:rPr lang="en-US" sz="2400" dirty="0" err="1" smtClean="0"/>
              <a:t>Encycle</a:t>
            </a:r>
            <a:r>
              <a:rPr lang="en-US" sz="2400" dirty="0" smtClean="0"/>
              <a:t> (formerly known as REGEN Energy), developers of the Swarm Energy Management platform, primarily deployed for commercial &amp; industrial HVAC load control.  Mark is chair of the </a:t>
            </a:r>
            <a:r>
              <a:rPr lang="en-US" sz="2400" dirty="0" err="1" smtClean="0"/>
              <a:t>OpenADR</a:t>
            </a:r>
            <a:r>
              <a:rPr lang="en-US" sz="2400" dirty="0" smtClean="0"/>
              <a:t> Marketing Working Group and a longstanding member of the </a:t>
            </a:r>
            <a:r>
              <a:rPr lang="en-US" sz="2400" dirty="0" err="1" smtClean="0"/>
              <a:t>OpenADR</a:t>
            </a:r>
            <a:r>
              <a:rPr lang="en-US" sz="2400" dirty="0" smtClean="0"/>
              <a:t> community. 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 Contact: </a:t>
            </a:r>
            <a:r>
              <a:rPr lang="en-US" sz="2400" b="1" dirty="0" err="1" smtClean="0"/>
              <a:t>mark.kerbel@encycle.com</a:t>
            </a:r>
            <a:endParaRPr lang="en-US" sz="2400" b="1" dirty="0" smtClean="0"/>
          </a:p>
        </p:txBody>
      </p:sp>
      <p:pic>
        <p:nvPicPr>
          <p:cNvPr id="4" name="Picture 8" descr="openAD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6283325"/>
            <a:ext cx="17637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913813" cy="914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5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  Today’s Speaker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Easing Peak Load Stress During </a:t>
            </a:r>
            <a:r>
              <a:rPr lang="en-US" dirty="0" smtClean="0"/>
              <a:t>System </a:t>
            </a:r>
            <a:r>
              <a:rPr lang="en-US" dirty="0"/>
              <a:t>Upgrades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2878" y="4415106"/>
            <a:ext cx="4230189" cy="21337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i="1" dirty="0" smtClean="0"/>
              <a:t>Rich Philip, Duke Energy</a:t>
            </a:r>
          </a:p>
          <a:p>
            <a:pPr algn="l"/>
            <a:endParaRPr lang="en-US" i="1" dirty="0" smtClean="0"/>
          </a:p>
          <a:p>
            <a:pPr algn="l"/>
            <a:r>
              <a:rPr lang="en-US" i="1" dirty="0" smtClean="0"/>
              <a:t>Mark Kerbel, </a:t>
            </a:r>
            <a:r>
              <a:rPr lang="en-US" i="1" dirty="0" err="1" smtClean="0"/>
              <a:t>OpenADR</a:t>
            </a:r>
            <a:r>
              <a:rPr lang="en-US" i="1" dirty="0" smtClean="0"/>
              <a:t> Alliance</a:t>
            </a:r>
          </a:p>
          <a:p>
            <a:pPr algn="l"/>
            <a:endParaRPr lang="en-US" i="1" dirty="0" smtClean="0"/>
          </a:p>
          <a:p>
            <a:pPr algn="l"/>
            <a:endParaRPr lang="en-US" i="1" dirty="0"/>
          </a:p>
          <a:p>
            <a:pPr algn="l"/>
            <a:r>
              <a:rPr lang="en-US" i="1" dirty="0" smtClean="0"/>
              <a:t>PLMA Fall 2015 Conference</a:t>
            </a:r>
            <a:endParaRPr lang="en-US" i="1" dirty="0"/>
          </a:p>
        </p:txBody>
      </p:sp>
      <p:pic>
        <p:nvPicPr>
          <p:cNvPr id="1026" name="Picture 2" descr="http://www.openadr.org/assets/site/openadrlogo347x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19" y="5053002"/>
            <a:ext cx="1902823" cy="4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ke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72" y="4223294"/>
            <a:ext cx="1774870" cy="5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System upgrades in progress… </a:t>
            </a:r>
            <a:r>
              <a:rPr lang="en-US" sz="3200" i="1" dirty="0" smtClean="0"/>
              <a:t>but soon enough?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0" y="1680529"/>
            <a:ext cx="5264149" cy="457771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Due to mercury rules, a coal station near Vigo County, IN will be decommissioned in April</a:t>
            </a:r>
          </a:p>
          <a:p>
            <a:r>
              <a:rPr lang="en-US" sz="2000" dirty="0" smtClean="0"/>
              <a:t>New transmission lines required… but halted for now</a:t>
            </a:r>
          </a:p>
          <a:p>
            <a:r>
              <a:rPr lang="en-US" sz="2000" dirty="0" smtClean="0"/>
              <a:t>Terre Haute may have a 20-40MW overload at peak conditions</a:t>
            </a:r>
          </a:p>
          <a:p>
            <a:r>
              <a:rPr lang="en-US" sz="2000" dirty="0" smtClean="0"/>
              <a:t>Capacity needs to be ready by June </a:t>
            </a:r>
            <a:r>
              <a:rPr lang="en-US" sz="2000" dirty="0" smtClean="0">
                <a:sym typeface="Wingdings" panose="05000000000000000000" pitchFamily="2" charset="2"/>
              </a:rPr>
              <a:t> Need to </a:t>
            </a:r>
            <a:r>
              <a:rPr lang="en-US" sz="2000" dirty="0" smtClean="0"/>
              <a:t>evaluate options feasible for Jan-Apr rollout</a:t>
            </a:r>
            <a:endParaRPr lang="en-US" sz="2000" b="1" dirty="0" smtClean="0"/>
          </a:p>
          <a:p>
            <a:r>
              <a:rPr lang="en-US" sz="2000" dirty="0" smtClean="0"/>
              <a:t>Examining DR and EE measures as part of an overall mitigation strategy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83" t="14000" r="41417" b="5259"/>
          <a:stretch/>
        </p:blipFill>
        <p:spPr>
          <a:xfrm>
            <a:off x="313690" y="1670369"/>
            <a:ext cx="3139440" cy="41936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Distribution Consumer Characteristics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3802380"/>
            <a:ext cx="8092440" cy="18272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Duke Energy: 10,000 consumers in the impacted area</a:t>
            </a:r>
          </a:p>
          <a:p>
            <a:r>
              <a:rPr lang="en-US" sz="2000" dirty="0" smtClean="0"/>
              <a:t>~9,000 Residential consumers, ~3-3.5kW each</a:t>
            </a:r>
          </a:p>
          <a:p>
            <a:r>
              <a:rPr lang="en-US" sz="2000" dirty="0" smtClean="0"/>
              <a:t>   ~900 C&amp;I, 100kW-500kW customers</a:t>
            </a:r>
          </a:p>
          <a:p>
            <a:r>
              <a:rPr lang="en-US" sz="2000" dirty="0" smtClean="0"/>
              <a:t>   ~100 larger customers, up 15MW</a:t>
            </a:r>
            <a:endParaRPr lang="en-US" sz="2000" dirty="0"/>
          </a:p>
        </p:txBody>
      </p:sp>
      <p:pic>
        <p:nvPicPr>
          <p:cNvPr id="2050" name="Picture 2" descr="http://officepride.com/wp-content/themes/OfficePride/city-images/indianapol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r="13381"/>
          <a:stretch/>
        </p:blipFill>
        <p:spPr bwMode="auto">
          <a:xfrm>
            <a:off x="313689" y="1670369"/>
            <a:ext cx="3749041" cy="15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62730" y="1594169"/>
            <a:ext cx="4876799" cy="18272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1283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128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1283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1283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1283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Vigo Country, IN: Population 110,000</a:t>
            </a:r>
          </a:p>
          <a:p>
            <a:r>
              <a:rPr lang="en-US" sz="2000" dirty="0" smtClean="0"/>
              <a:t>High humidity and +85F temps could spawn reliability problems</a:t>
            </a:r>
          </a:p>
          <a:p>
            <a:r>
              <a:rPr lang="en-US" sz="2000" dirty="0" smtClean="0"/>
              <a:t>Annual highest temp usually 93F</a:t>
            </a:r>
          </a:p>
          <a:p>
            <a:r>
              <a:rPr lang="en-US" sz="2000" dirty="0" smtClean="0"/>
              <a:t>In 2011, experienced 8 straight days &gt; 100F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options exist given the timelines?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21180"/>
            <a:ext cx="8092440" cy="38084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Residential consumers: No existing thermostat/switch program, unfeasible to implement by June</a:t>
            </a:r>
          </a:p>
          <a:p>
            <a:r>
              <a:rPr lang="en-US" sz="2000" dirty="0" smtClean="0"/>
              <a:t>Large Industrials: 10 large industrials who may be able to shoulder the bulk of the curtailment request, but not provide all the MW required</a:t>
            </a:r>
          </a:p>
          <a:p>
            <a:r>
              <a:rPr lang="en-US" sz="2000" b="1" dirty="0" smtClean="0"/>
              <a:t>C&amp;I: How can a DR program be rolled out in Jan-Apr?</a:t>
            </a:r>
          </a:p>
        </p:txBody>
      </p:sp>
      <p:pic>
        <p:nvPicPr>
          <p:cNvPr id="1026" name="Picture 2" descr="http://phoenixrising.me/wp-content/uploads/Ampligen-cfs-clock-ti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1" y="3868504"/>
            <a:ext cx="2963818" cy="24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 err="1" smtClean="0"/>
              <a:t>adt’l</a:t>
            </a:r>
            <a:r>
              <a:rPr lang="en-US" sz="2800" dirty="0" smtClean="0"/>
              <a:t> benefits for C&amp;I consumers are derived beyond grid stability this summer?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21180"/>
            <a:ext cx="8092440" cy="38084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C&amp;I consumers receive higher than usual DR capacity payments:</a:t>
            </a:r>
          </a:p>
          <a:p>
            <a:pPr marL="457200" lvl="1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Need to p</a:t>
            </a:r>
            <a:r>
              <a:rPr lang="en-US" sz="1600" dirty="0" smtClean="0"/>
              <a:t>rovide higher capacity payments than typical DR programs to grab attention quickly (“</a:t>
            </a:r>
            <a:r>
              <a:rPr lang="en-US" sz="1600" i="1" dirty="0" smtClean="0"/>
              <a:t>Time limited offer”)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1600" dirty="0" smtClean="0"/>
              <a:t>Further increase payments if consumers can perform with 5-min notice, and/or provide firm reduction capabilities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1600" dirty="0" smtClean="0"/>
              <a:t>Could feed DR into MISO reserve market later to continue DR payments after 2016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000" dirty="0" smtClean="0"/>
              <a:t>Utility can use this as </a:t>
            </a:r>
            <a:r>
              <a:rPr lang="en-US" sz="2000" dirty="0"/>
              <a:t>an opportunity to enhance EE &amp; DR, show consumers that the utility </a:t>
            </a:r>
            <a:r>
              <a:rPr lang="en-US" sz="2000" i="1" dirty="0"/>
              <a:t>cares</a:t>
            </a:r>
            <a:r>
              <a:rPr lang="en-US" sz="2000" dirty="0"/>
              <a:t> (and not </a:t>
            </a:r>
            <a:r>
              <a:rPr lang="en-US" sz="2000" dirty="0" smtClean="0"/>
              <a:t>simply </a:t>
            </a:r>
            <a:r>
              <a:rPr lang="en-US" sz="2000" i="1" dirty="0" smtClean="0"/>
              <a:t>dictates </a:t>
            </a:r>
            <a:r>
              <a:rPr lang="en-US" sz="2000" dirty="0"/>
              <a:t>measures)</a:t>
            </a:r>
          </a:p>
          <a:p>
            <a:pPr marL="457200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/>
              <a:t>Lead with DR, allowing consumers to direct payments to other EE measures (and possibly offer even more kW for DR)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2050" name="Picture 2" descr="http://blurblawg.typepad.com/.a/6a00e54f871a9c88330120a5530312970b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99" y="4787168"/>
            <a:ext cx="2045335" cy="16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mrblaw.com/wp-content/uploads/2015/01/check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982776"/>
            <a:ext cx="2226310" cy="190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do we need?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21180"/>
            <a:ext cx="8092440" cy="439674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An established platform, already in use at other utilities…</a:t>
            </a:r>
          </a:p>
          <a:p>
            <a:r>
              <a:rPr lang="en-US" sz="2000" dirty="0" smtClean="0"/>
              <a:t>…that can be quickly deployed for use by utility’s control room to manage a few hundred C&amp;I consumers</a:t>
            </a:r>
          </a:p>
          <a:p>
            <a:r>
              <a:rPr lang="en-US" sz="2000" dirty="0" smtClean="0"/>
              <a:t>…that can be quickly deployed to control a variety of gear installed at different C&amp;I consumers’ facilities</a:t>
            </a:r>
          </a:p>
          <a:p>
            <a:r>
              <a:rPr lang="en-US" sz="2000" dirty="0" smtClean="0"/>
              <a:t>…where consumers’ equipment can act on DR event notices within 5 minutes</a:t>
            </a:r>
          </a:p>
          <a:p>
            <a:r>
              <a:rPr lang="en-US" sz="2000" dirty="0" smtClean="0"/>
              <a:t>…where feedback is provided to the control room in near real-time</a:t>
            </a:r>
          </a:p>
          <a:p>
            <a:r>
              <a:rPr lang="en-US" sz="2000" dirty="0" smtClean="0"/>
              <a:t>…where installation &amp; commissioning at sites can be completed in weeks or days, not months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LMA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534D"/>
      </a:accent1>
      <a:accent2>
        <a:srgbClr val="A128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MA Standard PPT Slide Template" id="{F4184F87-B51D-4D9E-B588-D44493EAB158}" vid="{8B48E401-2289-4D3A-8AD9-C9691E1F5664}"/>
    </a:ext>
  </a:extLst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PLMA Standard PPT Slide Template</Template>
  <TotalTime>185</TotalTime>
  <Words>1110</Words>
  <Application>Microsoft Office PowerPoint</Application>
  <PresentationFormat>On-screen Show (4:3)</PresentationFormat>
  <Paragraphs>132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Century Gothic</vt:lpstr>
      <vt:lpstr>Wingdings</vt:lpstr>
      <vt:lpstr>Wingdings 2</vt:lpstr>
      <vt:lpstr>Office Theme</vt:lpstr>
      <vt:lpstr>Perspective</vt:lpstr>
      <vt:lpstr>PowerPoint Presentation</vt:lpstr>
      <vt:lpstr>PowerPoint Presentation</vt:lpstr>
      <vt:lpstr>PowerPoint Presentation</vt:lpstr>
      <vt:lpstr>Easing Peak Load Stress During System Upgrades</vt:lpstr>
      <vt:lpstr>System upgrades in progress… but soon enough?</vt:lpstr>
      <vt:lpstr>Distribution Consumer Characteristics</vt:lpstr>
      <vt:lpstr>What options exist given the timelines?</vt:lpstr>
      <vt:lpstr>What adt’l benefits for C&amp;I consumers are derived beyond grid stability this summer?</vt:lpstr>
      <vt:lpstr>What do we need?</vt:lpstr>
      <vt:lpstr>What is OpenADR?</vt:lpstr>
      <vt:lpstr>What is OpenADR?</vt:lpstr>
      <vt:lpstr>How can an OpenADR platform be  deployed in time?</vt:lpstr>
      <vt:lpstr>How can an OpenADR platform be  deployed in time?</vt:lpstr>
      <vt:lpstr>What happens to the OpenADR platform after 2016?</vt:lpstr>
      <vt:lpstr>PowerPoint Presentation</vt:lpstr>
      <vt:lpstr>Rolf Bienert   Barry Haaser Technical Director  Managing Director   rolf@openadr.org   barry@openadr.org  +1 925 336 0239  +1 408 310 9213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Kerbel</dc:creator>
  <cp:lastModifiedBy>Mark Kerbel</cp:lastModifiedBy>
  <cp:revision>44</cp:revision>
  <dcterms:created xsi:type="dcterms:W3CDTF">2015-10-30T20:57:21Z</dcterms:created>
  <dcterms:modified xsi:type="dcterms:W3CDTF">2015-12-08T15:52:22Z</dcterms:modified>
</cp:coreProperties>
</file>